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81" r:id="rId12"/>
    <p:sldId id="277" r:id="rId13"/>
    <p:sldId id="279" r:id="rId14"/>
    <p:sldId id="280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EEA0D7-8693-4095-81EE-786E1494590D}" v="171" dt="2023-05-11T21:43:07.043"/>
    <p1510:client id="{92CF627F-2EB4-6BEF-9E2F-FF2CC9BF1B5C}" v="635" dt="2023-05-20T21:37:26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23579E-7B7A-5E27-691D-C7B6F7BDAC93}"/>
              </a:ext>
            </a:extLst>
          </p:cNvPr>
          <p:cNvSpPr txBox="1"/>
          <p:nvPr/>
        </p:nvSpPr>
        <p:spPr>
          <a:xfrm>
            <a:off x="4724400" y="32004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/home/dmifer/Documents/Diploma/Pre-dimploma-01.png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340B3-BD23-B63B-9BF1-502096B603BD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rgbClr val="3E48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9C974-D98A-157F-D6B7-B61F1CB8883F}"/>
              </a:ext>
            </a:extLst>
          </p:cNvPr>
          <p:cNvSpPr txBox="1"/>
          <p:nvPr/>
        </p:nvSpPr>
        <p:spPr>
          <a:xfrm>
            <a:off x="751113" y="3722914"/>
            <a:ext cx="1068977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Разработка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программного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приложения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для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идентификации</a:t>
            </a:r>
            <a:endParaRPr lang="en-US" sz="3200" dirty="0">
              <a:solidFill>
                <a:schemeClr val="bg1"/>
              </a:solidFill>
              <a:cs typeface="Calibri"/>
            </a:endParaRPr>
          </a:p>
          <a:p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повреждений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плодов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яблок</a:t>
            </a:r>
            <a:endParaRPr lang="en-US" sz="32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4CD0C-8D86-E4FF-DF1E-3D4BAB3AB2E3}"/>
              </a:ext>
            </a:extLst>
          </p:cNvPr>
          <p:cNvSpPr txBox="1"/>
          <p:nvPr/>
        </p:nvSpPr>
        <p:spPr>
          <a:xfrm>
            <a:off x="751113" y="4942114"/>
            <a:ext cx="1068977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Федоров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Дмитрий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ПМ18-1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Научный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руководитель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Хорт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Дмитрий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Олегович</a:t>
            </a:r>
            <a:endParaRPr lang="en-US" sz="200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43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0EC7D56-EFD8-4C4B-6D88-BBCAC751F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27"/>
          <a:stretch/>
        </p:blipFill>
        <p:spPr>
          <a:xfrm>
            <a:off x="0" y="1457"/>
            <a:ext cx="12192000" cy="61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4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DF36AE4-0A6D-61A3-68C3-F0D2AD3AE34C}"/>
              </a:ext>
            </a:extLst>
          </p:cNvPr>
          <p:cNvSpPr>
            <a:spLocks noGrp="1"/>
          </p:cNvSpPr>
          <p:nvPr/>
        </p:nvSpPr>
        <p:spPr>
          <a:xfrm>
            <a:off x="304920" y="303641"/>
            <a:ext cx="7124400" cy="36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None/>
              <a:tabLst>
                <a:tab pos="0" algn="l"/>
              </a:tabLst>
            </a:pPr>
            <a:r>
              <a:rPr lang="en-US" sz="2400" b="1" spc="-1" dirty="0">
                <a:solidFill>
                  <a:srgbClr val="0A1E8E"/>
                </a:solidFill>
                <a:latin typeface="Arial"/>
                <a:cs typeface="Arial"/>
              </a:rPr>
              <a:t>4. </a:t>
            </a:r>
            <a:r>
              <a:rPr lang="en-US" sz="2400" b="1" spc="-1" dirty="0" err="1">
                <a:solidFill>
                  <a:srgbClr val="0A1E8E"/>
                </a:solidFill>
                <a:latin typeface="Arial"/>
                <a:cs typeface="Arial"/>
              </a:rPr>
              <a:t>Разработка</a:t>
            </a:r>
            <a:r>
              <a:rPr lang="en-US" sz="2400" b="1" spc="-1" dirty="0">
                <a:solidFill>
                  <a:srgbClr val="0A1E8E"/>
                </a:solidFill>
                <a:latin typeface="Arial"/>
                <a:cs typeface="Arial"/>
              </a:rPr>
              <a:t> </a:t>
            </a:r>
            <a:r>
              <a:rPr lang="en-US" sz="2400" b="1" spc="-1" dirty="0" err="1">
                <a:solidFill>
                  <a:srgbClr val="0A1E8E"/>
                </a:solidFill>
                <a:latin typeface="Arial"/>
                <a:cs typeface="Arial"/>
              </a:rPr>
              <a:t>модели</a:t>
            </a: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9D1D9EC-5E34-12F7-FF78-7309B3FB5FEA}"/>
              </a:ext>
            </a:extLst>
          </p:cNvPr>
          <p:cNvSpPr>
            <a:spLocks noGrp="1"/>
          </p:cNvSpPr>
          <p:nvPr/>
        </p:nvSpPr>
        <p:spPr>
          <a:xfrm>
            <a:off x="304920" y="748965"/>
            <a:ext cx="7124400" cy="36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None/>
              <a:tabLst>
                <a:tab pos="0" algn="l"/>
              </a:tabLst>
            </a:pPr>
            <a:r>
              <a:rPr lang="en-US" sz="1800" b="1" spc="-1" dirty="0" err="1">
                <a:solidFill>
                  <a:srgbClr val="0070C0"/>
                </a:solidFill>
                <a:latin typeface="Arial"/>
                <a:cs typeface="Arial"/>
              </a:rPr>
              <a:t>Определение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800" b="1" spc="-1" dirty="0" err="1">
                <a:solidFill>
                  <a:srgbClr val="0070C0"/>
                </a:solidFill>
                <a:latin typeface="Arial"/>
                <a:cs typeface="Arial"/>
              </a:rPr>
              <a:t>плода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800" b="1" spc="-1" dirty="0" err="1">
                <a:solidFill>
                  <a:srgbClr val="0070C0"/>
                </a:solidFill>
                <a:latin typeface="Arial"/>
                <a:cs typeface="Arial"/>
              </a:rPr>
              <a:t>яблока</a:t>
            </a:r>
            <a:endParaRPr lang="en-US" dirty="0" err="1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80E250A7-69C4-8B8C-0953-15366B54892F}"/>
              </a:ext>
            </a:extLst>
          </p:cNvPr>
          <p:cNvSpPr txBox="1"/>
          <p:nvPr/>
        </p:nvSpPr>
        <p:spPr>
          <a:xfrm>
            <a:off x="409991" y="1190872"/>
            <a:ext cx="11422491" cy="329320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Датасет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- “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MinneApple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: A Benchmark Data-set for Apple Detection and Segmentation”</a:t>
            </a: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Этот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набор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данных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позволяет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проводить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прямые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сравнения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предоставляя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большое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разнообразие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изображений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высокого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разрешения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полученных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в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фруктовых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садах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вместе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с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аннотациями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фруктов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на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деревьях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сделанными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человеком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Фрукты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маркируются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с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помощью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полигональных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масок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для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каждого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объекта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что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помогает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в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точном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обнаружения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локализации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и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сегментации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объектов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. </a:t>
            </a: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Разделение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датасета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:</a:t>
            </a:r>
          </a:p>
          <a:p>
            <a:pPr marL="285750" indent="-285750" algn="just">
              <a:buFont typeface="Arial"/>
              <a:buChar char="•"/>
            </a:pP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563 фото для</a:t>
            </a:r>
          </a:p>
          <a:p>
            <a:pPr algn="just"/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тренировки модели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(80%)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150 фото для </a:t>
            </a:r>
          </a:p>
          <a:p>
            <a:pPr algn="just"/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валидации модели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(20%)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/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58F0AA16-9EEE-22BF-9D68-C918710FE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63" y="2779815"/>
            <a:ext cx="3881251" cy="3871355"/>
          </a:xfrm>
          <a:prstGeom prst="rect">
            <a:avLst/>
          </a:prstGeom>
        </p:spPr>
      </p:pic>
      <p:pic>
        <p:nvPicPr>
          <p:cNvPr id="7" name="Picture 7" descr="A picture containing text, different, bunch, various&#10;&#10;Description automatically generated">
            <a:extLst>
              <a:ext uri="{FF2B5EF4-FFF2-40B4-BE49-F238E27FC236}">
                <a16:creationId xmlns:a16="http://schemas.microsoft.com/office/drawing/2014/main" id="{F84DA299-787B-6DCD-B217-5ED520558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33" y="2779816"/>
            <a:ext cx="3802083" cy="3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62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5963D04-5619-A202-5D1E-38E57B90F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81"/>
          <a:stretch/>
        </p:blipFill>
        <p:spPr>
          <a:xfrm>
            <a:off x="0" y="1457"/>
            <a:ext cx="12192000" cy="62805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A86554-1783-A6BD-85E2-27D6397D2367}"/>
              </a:ext>
            </a:extLst>
          </p:cNvPr>
          <p:cNvSpPr/>
          <p:nvPr/>
        </p:nvSpPr>
        <p:spPr>
          <a:xfrm>
            <a:off x="8285512" y="3020786"/>
            <a:ext cx="3226129" cy="13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6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DF36AE4-0A6D-61A3-68C3-F0D2AD3AE34C}"/>
              </a:ext>
            </a:extLst>
          </p:cNvPr>
          <p:cNvSpPr>
            <a:spLocks noGrp="1"/>
          </p:cNvSpPr>
          <p:nvPr/>
        </p:nvSpPr>
        <p:spPr>
          <a:xfrm>
            <a:off x="304920" y="303641"/>
            <a:ext cx="7124400" cy="36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None/>
              <a:tabLst>
                <a:tab pos="0" algn="l"/>
              </a:tabLst>
            </a:pPr>
            <a:r>
              <a:rPr lang="en-US" sz="2400" b="1" spc="-1" dirty="0">
                <a:solidFill>
                  <a:srgbClr val="0A1E8E"/>
                </a:solidFill>
                <a:latin typeface="Arial"/>
                <a:cs typeface="Arial"/>
              </a:rPr>
              <a:t>5. </a:t>
            </a:r>
            <a:r>
              <a:rPr lang="en-US" sz="2400" b="1" spc="-1" dirty="0" err="1">
                <a:solidFill>
                  <a:srgbClr val="0A1E8E"/>
                </a:solidFill>
                <a:latin typeface="Arial"/>
                <a:cs typeface="Arial"/>
              </a:rPr>
              <a:t>Результаты</a:t>
            </a: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9D1D9EC-5E34-12F7-FF78-7309B3FB5FEA}"/>
              </a:ext>
            </a:extLst>
          </p:cNvPr>
          <p:cNvSpPr>
            <a:spLocks noGrp="1"/>
          </p:cNvSpPr>
          <p:nvPr/>
        </p:nvSpPr>
        <p:spPr>
          <a:xfrm>
            <a:off x="304920" y="748965"/>
            <a:ext cx="7124400" cy="36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None/>
              <a:tabLst>
                <a:tab pos="0" algn="l"/>
              </a:tabLst>
            </a:pPr>
            <a:r>
              <a:rPr lang="en-US" sz="1800" b="1" spc="-1" dirty="0" err="1">
                <a:solidFill>
                  <a:srgbClr val="0070C0"/>
                </a:solidFill>
                <a:latin typeface="Arial"/>
                <a:cs typeface="Arial"/>
              </a:rPr>
              <a:t>Определение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800" b="1" spc="-1" dirty="0" err="1">
                <a:solidFill>
                  <a:srgbClr val="0070C0"/>
                </a:solidFill>
                <a:latin typeface="Arial"/>
                <a:cs typeface="Arial"/>
              </a:rPr>
              <a:t>плода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800" b="1" spc="-1" dirty="0" err="1">
                <a:solidFill>
                  <a:srgbClr val="0070C0"/>
                </a:solidFill>
                <a:latin typeface="Arial"/>
                <a:cs typeface="Arial"/>
              </a:rPr>
              <a:t>яблока</a:t>
            </a:r>
            <a:endParaRPr lang="en-US" dirty="0" err="1"/>
          </a:p>
        </p:txBody>
      </p:sp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8B6F207-058B-A57F-3ADD-309285FA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089" y="2989327"/>
            <a:ext cx="4959927" cy="3303891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5BE5111A-C5F1-D711-8232-10198041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6" y="2991857"/>
            <a:ext cx="5157849" cy="1705560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80E250A7-69C4-8B8C-0953-15366B54892F}"/>
              </a:ext>
            </a:extLst>
          </p:cNvPr>
          <p:cNvSpPr txBox="1"/>
          <p:nvPr/>
        </p:nvSpPr>
        <p:spPr>
          <a:xfrm>
            <a:off x="409991" y="1190872"/>
            <a:ext cx="5613479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Yolov5</a:t>
            </a: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После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подготовки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датасета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была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использованна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предобученная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модель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YOLOv5s,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так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как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предполагется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что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модель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будет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использоваться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в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полевых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или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производственных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условиях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и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необходимо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сохранить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скорость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работы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алгоритма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CEF8B31-7C95-B170-0B15-9F8D4F62514F}"/>
              </a:ext>
            </a:extLst>
          </p:cNvPr>
          <p:cNvSpPr txBox="1"/>
          <p:nvPr/>
        </p:nvSpPr>
        <p:spPr>
          <a:xfrm>
            <a:off x="6100250" y="1190872"/>
            <a:ext cx="5138466" cy="15696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Результаты</a:t>
            </a:r>
            <a:endParaRPr lang="en-US" sz="1600" b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Для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обучения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модели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были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использованны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следующие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параметры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: epoch=50,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batch_size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=16.</a:t>
            </a:r>
          </a:p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Точность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определения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составляет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более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80%,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что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удовлетворяет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потребностям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алгоритма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909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DF36AE4-0A6D-61A3-68C3-F0D2AD3AE34C}"/>
              </a:ext>
            </a:extLst>
          </p:cNvPr>
          <p:cNvSpPr>
            <a:spLocks noGrp="1"/>
          </p:cNvSpPr>
          <p:nvPr/>
        </p:nvSpPr>
        <p:spPr>
          <a:xfrm>
            <a:off x="304920" y="303641"/>
            <a:ext cx="7124400" cy="36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None/>
              <a:tabLst>
                <a:tab pos="0" algn="l"/>
              </a:tabLst>
            </a:pPr>
            <a:r>
              <a:rPr lang="en-US" sz="2400" b="1" spc="-1" dirty="0">
                <a:solidFill>
                  <a:srgbClr val="0A1E8E"/>
                </a:solidFill>
                <a:latin typeface="Arial"/>
                <a:cs typeface="Arial"/>
              </a:rPr>
              <a:t>5. </a:t>
            </a:r>
            <a:r>
              <a:rPr lang="en-US" sz="2400" b="1" spc="-1" dirty="0" err="1">
                <a:solidFill>
                  <a:srgbClr val="0A1E8E"/>
                </a:solidFill>
                <a:latin typeface="Arial"/>
                <a:cs typeface="Arial"/>
              </a:rPr>
              <a:t>Результаты</a:t>
            </a: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E9D1D9EC-5E34-12F7-FF78-7309B3FB5FEA}"/>
              </a:ext>
            </a:extLst>
          </p:cNvPr>
          <p:cNvSpPr>
            <a:spLocks noGrp="1"/>
          </p:cNvSpPr>
          <p:nvPr/>
        </p:nvSpPr>
        <p:spPr>
          <a:xfrm>
            <a:off x="304920" y="748965"/>
            <a:ext cx="7124400" cy="36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None/>
              <a:tabLst>
                <a:tab pos="0" algn="l"/>
              </a:tabLst>
            </a:pPr>
            <a:r>
              <a:rPr lang="en-US" sz="1800" b="1" spc="-1" dirty="0" err="1">
                <a:solidFill>
                  <a:srgbClr val="0070C0"/>
                </a:solidFill>
                <a:latin typeface="Arial"/>
                <a:cs typeface="Arial"/>
              </a:rPr>
              <a:t>Классификация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800" b="1" spc="-1" dirty="0" err="1">
                <a:solidFill>
                  <a:srgbClr val="0070C0"/>
                </a:solidFill>
                <a:latin typeface="Arial"/>
                <a:cs typeface="Arial"/>
              </a:rPr>
              <a:t>болезней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1800" b="1" spc="-1" dirty="0" err="1">
                <a:solidFill>
                  <a:srgbClr val="0070C0"/>
                </a:solidFill>
                <a:latin typeface="Arial"/>
                <a:cs typeface="Arial"/>
              </a:rPr>
              <a:t>яблок</a:t>
            </a:r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57C201-028F-607F-F093-833B804D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673" y="3990080"/>
            <a:ext cx="3970317" cy="207428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BDD4D93-D5F3-FDED-8A83-8D80751F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673" y="1751275"/>
            <a:ext cx="3970317" cy="2078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339C5-B8CF-05AE-37EB-30D31913968E}"/>
              </a:ext>
            </a:extLst>
          </p:cNvPr>
          <p:cNvSpPr txBox="1"/>
          <p:nvPr/>
        </p:nvSpPr>
        <p:spPr>
          <a:xfrm>
            <a:off x="409991" y="1190872"/>
            <a:ext cx="6543712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Модель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 </a:t>
            </a:r>
            <a:r>
              <a:rPr lang="ru-RU" sz="1600" b="1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MobileNetV2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Классификация болезней яблок была реализована с использованием </a:t>
            </a:r>
            <a:r>
              <a:rPr 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предобученной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модели </a:t>
            </a:r>
            <a:r>
              <a:rPr 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Tensorflow.Keras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MobileNetV2, использующей веса </a:t>
            </a:r>
            <a:r>
              <a:rPr lang="ru-RU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imagenet</a:t>
            </a: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.</a:t>
            </a:r>
          </a:p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MobileNetV2 оптимизирована для мобильных устройств, так как использует эффективную архитектуру, которая снижает вычислительные требования без существенной потери точности, что делает ее подходящей для устройств с ограниченными вычислительными ресурсами и соответствует необходимости быстрой обработки.</a:t>
            </a:r>
          </a:p>
          <a:p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Полученная модель обладает 72% точностью.</a:t>
            </a:r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14EBACD8-BC21-AD50-212B-7475101DDD7C}"/>
              </a:ext>
            </a:extLst>
          </p:cNvPr>
          <p:cNvSpPr>
            <a:spLocks noGrp="1"/>
          </p:cNvSpPr>
          <p:nvPr/>
        </p:nvSpPr>
        <p:spPr>
          <a:xfrm>
            <a:off x="304920" y="4440211"/>
            <a:ext cx="7124400" cy="36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None/>
              <a:tabLst>
                <a:tab pos="0" algn="l"/>
              </a:tabLst>
            </a:pPr>
            <a:r>
              <a:rPr lang="en-US" sz="1800" b="1" spc="-1" dirty="0" err="1">
                <a:solidFill>
                  <a:srgbClr val="0070C0"/>
                </a:solidFill>
                <a:latin typeface="Arial"/>
                <a:ea typeface="+mn-lt"/>
                <a:cs typeface="Arial"/>
              </a:rPr>
              <a:t>Шаги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800" b="1" spc="-1" dirty="0" err="1">
                <a:solidFill>
                  <a:srgbClr val="0070C0"/>
                </a:solidFill>
                <a:latin typeface="Arial"/>
                <a:ea typeface="+mn-lt"/>
                <a:cs typeface="Arial"/>
              </a:rPr>
              <a:t>по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800" b="1" spc="-1" dirty="0" err="1">
                <a:solidFill>
                  <a:srgbClr val="0070C0"/>
                </a:solidFill>
                <a:latin typeface="Arial"/>
                <a:ea typeface="+mn-lt"/>
                <a:cs typeface="Arial"/>
              </a:rPr>
              <a:t>улучшению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800" b="1" spc="-1" dirty="0" err="1">
                <a:solidFill>
                  <a:srgbClr val="0070C0"/>
                </a:solidFill>
                <a:latin typeface="Arial"/>
                <a:ea typeface="+mn-lt"/>
                <a:cs typeface="Arial"/>
              </a:rPr>
              <a:t>модели</a:t>
            </a:r>
            <a:r>
              <a:rPr lang="en-US" sz="1800" b="1" spc="-1" dirty="0">
                <a:solidFill>
                  <a:srgbClr val="0070C0"/>
                </a:solidFill>
                <a:latin typeface="Arial"/>
                <a:ea typeface="+mn-lt"/>
                <a:cs typeface="Arial"/>
              </a:rPr>
              <a:t> 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3F227-4C24-08D4-37F3-BC9148301C5D}"/>
              </a:ext>
            </a:extLst>
          </p:cNvPr>
          <p:cNvSpPr txBox="1"/>
          <p:nvPr/>
        </p:nvSpPr>
        <p:spPr>
          <a:xfrm>
            <a:off x="409991" y="4802949"/>
            <a:ext cx="6543712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Доработка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алгоритма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выделения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плода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на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изображении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2.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Расширение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датасета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для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обучение</a:t>
            </a:r>
            <a:endParaRPr lang="ru-RU" sz="1600" dirty="0" err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3.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Тестирование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на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личных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\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полевых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примерах</a:t>
            </a:r>
            <a:endParaRPr lang="ru-RU" sz="1600" dirty="0" err="1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86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DA60DD-DD74-ED82-93B3-2CDF78B53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26"/>
          <a:stretch/>
        </p:blipFill>
        <p:spPr>
          <a:xfrm>
            <a:off x="0" y="1457"/>
            <a:ext cx="12192000" cy="62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32EE331-46CF-1396-1589-8602B005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"/>
            <a:ext cx="12192000" cy="68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6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A3B0EF79-2D52-C4F1-F8D1-D76531B8B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84"/>
          <a:stretch/>
        </p:blipFill>
        <p:spPr>
          <a:xfrm>
            <a:off x="0" y="1457"/>
            <a:ext cx="12192000" cy="59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30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8FDDCF1-7EDC-28AD-EE99-0C1481424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08"/>
          <a:stretch/>
        </p:blipFill>
        <p:spPr>
          <a:xfrm>
            <a:off x="0" y="1457"/>
            <a:ext cx="12192000" cy="56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5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1B1F64-5B48-BB17-60BC-7088AC1F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48"/>
          <a:stretch/>
        </p:blipFill>
        <p:spPr>
          <a:xfrm>
            <a:off x="0" y="1457"/>
            <a:ext cx="12192000" cy="63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4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A2D9D2A-8912-E87B-EAF2-DE43F9A27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03"/>
          <a:stretch/>
        </p:blipFill>
        <p:spPr>
          <a:xfrm>
            <a:off x="0" y="1457"/>
            <a:ext cx="12192000" cy="63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24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ECFADB-0121-2936-2C2E-4EE03912A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92"/>
          <a:stretch/>
        </p:blipFill>
        <p:spPr>
          <a:xfrm>
            <a:off x="0" y="1457"/>
            <a:ext cx="12192000" cy="63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5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4A2D89-4765-3045-797E-ADB5E977E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83"/>
          <a:stretch/>
        </p:blipFill>
        <p:spPr>
          <a:xfrm>
            <a:off x="0" y="1457"/>
            <a:ext cx="12192000" cy="601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9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63DA976-0A56-6606-9C5F-DEDBDFFCE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93"/>
          <a:stretch/>
        </p:blipFill>
        <p:spPr>
          <a:xfrm>
            <a:off x="0" y="1457"/>
            <a:ext cx="12192000" cy="62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1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282</Words>
  <Application>Microsoft Office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Dmitry FEDOROV</cp:lastModifiedBy>
  <cp:revision>224</cp:revision>
  <dcterms:created xsi:type="dcterms:W3CDTF">2023-05-11T21:16:04Z</dcterms:created>
  <dcterms:modified xsi:type="dcterms:W3CDTF">2023-05-20T21:39:40Z</dcterms:modified>
</cp:coreProperties>
</file>